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70" r:id="rId5"/>
    <p:sldId id="272" r:id="rId6"/>
    <p:sldId id="273" r:id="rId7"/>
    <p:sldId id="271" r:id="rId8"/>
    <p:sldId id="274" r:id="rId9"/>
    <p:sldId id="267" r:id="rId10"/>
    <p:sldId id="268" r:id="rId11"/>
    <p:sldId id="277" r:id="rId12"/>
    <p:sldId id="279" r:id="rId13"/>
    <p:sldId id="278" r:id="rId14"/>
    <p:sldId id="264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34"/>
  </p:normalViewPr>
  <p:slideViewPr>
    <p:cSldViewPr snapToGrid="0" snapToObjects="1">
      <p:cViewPr varScale="1">
        <p:scale>
          <a:sx n="76" d="100"/>
          <a:sy n="76" d="100"/>
        </p:scale>
        <p:origin x="21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099D1-6B8E-0441-913C-60066C19B043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CD0D-56E0-EB4C-8903-D7A20E94E7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43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90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18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646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9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763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80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0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1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12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07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87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EF9A-7883-5E47-8D81-20C168962CA6}" type="datetimeFigureOut">
              <a:rPr kumimoji="1" lang="zh-CN" altLang="en-US" smtClean="0"/>
              <a:t>2017/4/1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28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guide/topics/manifest/uses-sdk-element.html#target" TargetMode="External"/><Relationship Id="rId4" Type="http://schemas.openxmlformats.org/officeDocument/2006/relationships/hyperlink" Target="https://developer.android.com/guide/topics/manifest/uses-sdk-element.html#max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ndroid.com/guide/topics/manifest/uses-sdk-element.html#min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934104"/>
            <a:ext cx="9144000" cy="2387600"/>
          </a:xfrm>
        </p:spPr>
        <p:txBody>
          <a:bodyPr/>
          <a:lstStyle/>
          <a:p>
            <a:r>
              <a:rPr kumimoji="1" lang="zh-CN" altLang="en-US" dirty="0" smtClean="0"/>
              <a:t>课程介绍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zh-CN" altLang="en-US" dirty="0" smtClean="0"/>
              <a:t>                         刘笑锋   （</a:t>
            </a:r>
            <a:r>
              <a:rPr kumimoji="1" lang="en-US" altLang="zh-CN" dirty="0" smtClean="0"/>
              <a:t>QQ:84539606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116541" y="158659"/>
            <a:ext cx="5719483" cy="607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b="1" dirty="0" smtClean="0"/>
              <a:t>网络应用开发项目实践</a:t>
            </a:r>
            <a:r>
              <a:rPr kumimoji="1" lang="en-US" altLang="zh-CN" sz="3600" b="1" dirty="0" smtClean="0"/>
              <a:t>(Java)</a:t>
            </a:r>
            <a:endParaRPr kumimoji="1"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56160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84200" y="21939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/>
              <a:t>向后</a:t>
            </a:r>
            <a:r>
              <a:rPr kumimoji="1" lang="zh-CN" altLang="en-US" dirty="0" smtClean="0"/>
              <a:t>兼容</a:t>
            </a:r>
            <a:r>
              <a:rPr kumimoji="1" lang="en-US" altLang="zh-CN" dirty="0" smtClean="0"/>
              <a:t>(Backward Compatibility</a:t>
            </a:r>
            <a:r>
              <a:rPr kumimoji="1" lang="zh-CN" altLang="en-US" dirty="0" smtClean="0"/>
              <a:t>）与</a:t>
            </a:r>
            <a:r>
              <a:rPr kumimoji="1" lang="zh-CN" altLang="en-US" dirty="0"/>
              <a:t>向前</a:t>
            </a:r>
            <a:r>
              <a:rPr kumimoji="1" lang="zh-CN" altLang="en-US" dirty="0" smtClean="0"/>
              <a:t>兼容</a:t>
            </a:r>
            <a:r>
              <a:rPr kumimoji="1" lang="en-US" altLang="zh-CN" dirty="0" smtClean="0"/>
              <a:t>(Forward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Compatibility),</a:t>
            </a:r>
            <a:r>
              <a:rPr kumimoji="1" lang="zh-CN" altLang="en-US" dirty="0" smtClean="0"/>
              <a:t>你知道这是什么意思吗？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7230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向后</a:t>
            </a:r>
            <a:r>
              <a:rPr kumimoji="1" lang="zh-CN" altLang="en-US" dirty="0" smtClean="0"/>
              <a:t>兼容</a:t>
            </a:r>
            <a:r>
              <a:rPr kumimoji="1" lang="en-US" altLang="zh-CN" dirty="0" smtClean="0"/>
              <a:t>(Backward </a:t>
            </a:r>
            <a:r>
              <a:rPr kumimoji="1" lang="en-US" altLang="zh-CN" dirty="0" err="1" smtClean="0"/>
              <a:t>Competability</a:t>
            </a:r>
            <a:r>
              <a:rPr kumimoji="1" lang="zh-CN" altLang="en-US" dirty="0" smtClean="0"/>
              <a:t>）与</a:t>
            </a:r>
            <a:r>
              <a:rPr kumimoji="1" lang="zh-CN" altLang="en-US" dirty="0"/>
              <a:t>向前</a:t>
            </a:r>
            <a:r>
              <a:rPr kumimoji="1" lang="zh-CN" altLang="en-US" dirty="0" smtClean="0"/>
              <a:t>兼容</a:t>
            </a:r>
            <a:r>
              <a:rPr kumimoji="1" lang="en-US" altLang="zh-CN" dirty="0" smtClean="0"/>
              <a:t>(Forward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05117" y="4082690"/>
            <a:ext cx="104483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https://developer.android.com/guide/topics/manifest/uses-sdk-element.html#ApiLevels</a:t>
            </a:r>
          </a:p>
        </p:txBody>
      </p:sp>
      <p:sp>
        <p:nvSpPr>
          <p:cNvPr id="5" name="矩形 4"/>
          <p:cNvSpPr/>
          <p:nvPr/>
        </p:nvSpPr>
        <p:spPr>
          <a:xfrm>
            <a:off x="992840" y="2136337"/>
            <a:ext cx="96729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altLang="zh-CN" sz="2400" b="1" dirty="0">
                <a:solidFill>
                  <a:srgbClr val="000088"/>
                </a:solidFill>
              </a:rPr>
              <a:t>&lt;uses-sdk</a:t>
            </a:r>
            <a:r>
              <a:rPr lang="is-IS" altLang="zh-CN" sz="2400" b="1" dirty="0">
                <a:solidFill>
                  <a:srgbClr val="000000"/>
                </a:solidFill>
              </a:rPr>
              <a:t> </a:t>
            </a:r>
            <a:r>
              <a:rPr lang="is-IS" altLang="zh-CN" sz="2400" b="1" dirty="0">
                <a:solidFill>
                  <a:srgbClr val="882288"/>
                </a:solidFill>
              </a:rPr>
              <a:t>android:</a:t>
            </a:r>
            <a:r>
              <a:rPr lang="is-IS" altLang="zh-CN" sz="2400" b="1" dirty="0">
                <a:solidFill>
                  <a:srgbClr val="882288"/>
                </a:solidFill>
                <a:hlinkClick r:id="rId2"/>
              </a:rPr>
              <a:t>minSdkVersion</a:t>
            </a:r>
            <a:r>
              <a:rPr lang="is-IS" altLang="zh-CN" sz="2400" b="1" dirty="0">
                <a:solidFill>
                  <a:srgbClr val="666600"/>
                </a:solidFill>
              </a:rPr>
              <a:t>=</a:t>
            </a:r>
            <a:r>
              <a:rPr lang="is-IS" altLang="zh-CN" sz="2400" b="1" dirty="0">
                <a:solidFill>
                  <a:srgbClr val="880000"/>
                </a:solidFill>
              </a:rPr>
              <a:t>"</a:t>
            </a:r>
            <a:r>
              <a:rPr lang="is-IS" altLang="zh-CN" sz="2400" b="1" i="1" dirty="0">
                <a:solidFill>
                  <a:srgbClr val="880000"/>
                </a:solidFill>
              </a:rPr>
              <a:t>integer</a:t>
            </a:r>
            <a:r>
              <a:rPr lang="is-IS" altLang="zh-CN" sz="2400" b="1" dirty="0">
                <a:solidFill>
                  <a:srgbClr val="880000"/>
                </a:solidFill>
              </a:rPr>
              <a:t>"</a:t>
            </a:r>
            <a:r>
              <a:rPr lang="is-IS" altLang="zh-CN" sz="2400" b="1" dirty="0">
                <a:solidFill>
                  <a:srgbClr val="000000"/>
                </a:solidFill>
              </a:rPr>
              <a:t/>
            </a:r>
            <a:br>
              <a:rPr lang="is-IS" altLang="zh-CN" sz="2400" b="1" dirty="0">
                <a:solidFill>
                  <a:srgbClr val="000000"/>
                </a:solidFill>
              </a:rPr>
            </a:br>
            <a:r>
              <a:rPr lang="is-IS" altLang="zh-CN" sz="2400" b="1" dirty="0">
                <a:solidFill>
                  <a:srgbClr val="000000"/>
                </a:solidFill>
              </a:rPr>
              <a:t>          </a:t>
            </a:r>
            <a:r>
              <a:rPr lang="is-IS" altLang="zh-CN" sz="2400" b="1" dirty="0">
                <a:solidFill>
                  <a:srgbClr val="882288"/>
                </a:solidFill>
              </a:rPr>
              <a:t>android:</a:t>
            </a:r>
            <a:r>
              <a:rPr lang="is-IS" altLang="zh-CN" sz="2400" b="1" dirty="0">
                <a:solidFill>
                  <a:srgbClr val="882288"/>
                </a:solidFill>
                <a:hlinkClick r:id="rId3"/>
              </a:rPr>
              <a:t>targetSdkVersion</a:t>
            </a:r>
            <a:r>
              <a:rPr lang="is-IS" altLang="zh-CN" sz="2400" b="1" dirty="0">
                <a:solidFill>
                  <a:srgbClr val="666600"/>
                </a:solidFill>
              </a:rPr>
              <a:t>=</a:t>
            </a:r>
            <a:r>
              <a:rPr lang="is-IS" altLang="zh-CN" sz="2400" b="1" dirty="0">
                <a:solidFill>
                  <a:srgbClr val="880000"/>
                </a:solidFill>
              </a:rPr>
              <a:t>"</a:t>
            </a:r>
            <a:r>
              <a:rPr lang="is-IS" altLang="zh-CN" sz="2400" b="1" i="1" dirty="0">
                <a:solidFill>
                  <a:srgbClr val="880000"/>
                </a:solidFill>
              </a:rPr>
              <a:t>integer</a:t>
            </a:r>
            <a:r>
              <a:rPr lang="is-IS" altLang="zh-CN" sz="2400" b="1" dirty="0">
                <a:solidFill>
                  <a:srgbClr val="880000"/>
                </a:solidFill>
              </a:rPr>
              <a:t>"</a:t>
            </a:r>
            <a:r>
              <a:rPr lang="is-IS" altLang="zh-CN" sz="2400" b="1" dirty="0">
                <a:solidFill>
                  <a:srgbClr val="000000"/>
                </a:solidFill>
              </a:rPr>
              <a:t/>
            </a:r>
            <a:br>
              <a:rPr lang="is-IS" altLang="zh-CN" sz="2400" b="1" dirty="0">
                <a:solidFill>
                  <a:srgbClr val="000000"/>
                </a:solidFill>
              </a:rPr>
            </a:br>
            <a:r>
              <a:rPr lang="is-IS" altLang="zh-CN" sz="2400" b="1" dirty="0">
                <a:solidFill>
                  <a:srgbClr val="000000"/>
                </a:solidFill>
              </a:rPr>
              <a:t>          </a:t>
            </a:r>
            <a:r>
              <a:rPr lang="is-IS" altLang="zh-CN" sz="2400" b="1" dirty="0">
                <a:solidFill>
                  <a:srgbClr val="882288"/>
                </a:solidFill>
              </a:rPr>
              <a:t>android:</a:t>
            </a:r>
            <a:r>
              <a:rPr lang="is-IS" altLang="zh-CN" sz="2400" b="1" dirty="0">
                <a:solidFill>
                  <a:srgbClr val="882288"/>
                </a:solidFill>
                <a:hlinkClick r:id="rId4"/>
              </a:rPr>
              <a:t>maxSdkVersion</a:t>
            </a:r>
            <a:r>
              <a:rPr lang="is-IS" altLang="zh-CN" sz="2400" b="1" dirty="0">
                <a:solidFill>
                  <a:srgbClr val="666600"/>
                </a:solidFill>
              </a:rPr>
              <a:t>=</a:t>
            </a:r>
            <a:r>
              <a:rPr lang="is-IS" altLang="zh-CN" sz="2400" b="1" dirty="0">
                <a:solidFill>
                  <a:srgbClr val="880000"/>
                </a:solidFill>
              </a:rPr>
              <a:t>"</a:t>
            </a:r>
            <a:r>
              <a:rPr lang="is-IS" altLang="zh-CN" sz="2400" b="1" i="1" dirty="0">
                <a:solidFill>
                  <a:srgbClr val="880000"/>
                </a:solidFill>
              </a:rPr>
              <a:t>integer</a:t>
            </a:r>
            <a:r>
              <a:rPr lang="is-IS" altLang="zh-CN" sz="2400" b="1" dirty="0">
                <a:solidFill>
                  <a:srgbClr val="880000"/>
                </a:solidFill>
              </a:rPr>
              <a:t>"</a:t>
            </a:r>
            <a:r>
              <a:rPr lang="is-IS" altLang="zh-CN" sz="2400" b="1" dirty="0">
                <a:solidFill>
                  <a:srgbClr val="000000"/>
                </a:solidFill>
              </a:rPr>
              <a:t> </a:t>
            </a:r>
            <a:r>
              <a:rPr lang="is-IS" altLang="zh-CN" sz="2400" b="1" dirty="0">
                <a:solidFill>
                  <a:srgbClr val="000088"/>
                </a:solidFill>
              </a:rPr>
              <a:t>/&gt;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724630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系统架构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484" y="-51530"/>
            <a:ext cx="6995583" cy="707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11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自我</a:t>
            </a:r>
            <a:r>
              <a:rPr kumimoji="1" lang="zh-CN" altLang="en-US" dirty="0" smtClean="0"/>
              <a:t>学习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4000" dirty="0" smtClean="0"/>
              <a:t>好累，我不想动脑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479010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134" y="1066800"/>
            <a:ext cx="2794000" cy="11684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109134" y="2922601"/>
            <a:ext cx="3328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https://git-scm.com/downloads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0" y="104233"/>
            <a:ext cx="74930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68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本课程的目标</a:t>
            </a:r>
            <a:endParaRPr kumimoji="1" lang="en-US" altLang="zh-CN" dirty="0" smtClean="0"/>
          </a:p>
          <a:p>
            <a:r>
              <a:rPr kumimoji="1" lang="zh-CN" altLang="en-US" dirty="0" smtClean="0"/>
              <a:t>本课程的内容与考核</a:t>
            </a:r>
            <a:endParaRPr kumimoji="1" lang="en-US" altLang="zh-CN" dirty="0" smtClean="0"/>
          </a:p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现状与前景</a:t>
            </a:r>
            <a:endParaRPr kumimoji="1" lang="en-US" altLang="zh-CN" dirty="0" smtClean="0"/>
          </a:p>
          <a:p>
            <a:r>
              <a:rPr kumimoji="1" lang="zh-CN" altLang="en-US" dirty="0" smtClean="0"/>
              <a:t>环境安装与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</a:p>
          <a:p>
            <a:r>
              <a:rPr kumimoji="1" lang="zh-CN" altLang="en-US" dirty="0" smtClean="0"/>
              <a:t>向后兼容与向前兼容</a:t>
            </a:r>
            <a:endParaRPr kumimoji="1" lang="en-US" altLang="zh-CN" dirty="0" smtClean="0"/>
          </a:p>
          <a:p>
            <a:r>
              <a:rPr kumimoji="1" lang="zh-CN" altLang="en-US" dirty="0" smtClean="0"/>
              <a:t>后续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531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课程目标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能编写</a:t>
            </a:r>
            <a:r>
              <a:rPr lang="zh-CN" altLang="en-US" dirty="0" smtClean="0"/>
              <a:t>更实际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</a:t>
            </a:r>
            <a:r>
              <a:rPr lang="en-US" altLang="zh-CN" dirty="0" smtClean="0"/>
              <a:t>ndroid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0190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内容与考核、时间安排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 smtClean="0"/>
              <a:t>内容</a:t>
            </a:r>
            <a:endParaRPr kumimoji="1" lang="en-US" altLang="zh-CN" dirty="0" smtClean="0"/>
          </a:p>
          <a:p>
            <a:pPr lvl="1"/>
            <a:r>
              <a:rPr lang="zh-CN" altLang="en-US" dirty="0" smtClean="0"/>
              <a:t>少量知识回顾</a:t>
            </a:r>
            <a:r>
              <a:rPr lang="en-US" altLang="zh-CN" dirty="0" smtClean="0"/>
              <a:t>(2</a:t>
            </a:r>
            <a:r>
              <a:rPr lang="zh-CN" altLang="en-US" dirty="0" smtClean="0"/>
              <a:t>周）、书本例子完成</a:t>
            </a:r>
            <a:r>
              <a:rPr lang="en-US" altLang="zh-CN" dirty="0" smtClean="0"/>
              <a:t>(4</a:t>
            </a:r>
            <a:r>
              <a:rPr lang="zh-CN" altLang="en-US" dirty="0" smtClean="0"/>
              <a:t>周</a:t>
            </a:r>
            <a:r>
              <a:rPr lang="en-US" altLang="zh-CN" dirty="0" smtClean="0"/>
              <a:t>)</a:t>
            </a:r>
            <a:r>
              <a:rPr lang="zh-CN" altLang="zh-CN" dirty="0" smtClean="0"/>
              <a:t> </a:t>
            </a:r>
            <a:endParaRPr lang="en-US" altLang="zh-CN" dirty="0" smtClean="0"/>
          </a:p>
          <a:p>
            <a:pPr lvl="1"/>
            <a:endParaRPr kumimoji="1" lang="en-US" altLang="zh-CN" dirty="0" smtClean="0"/>
          </a:p>
          <a:p>
            <a:r>
              <a:rPr kumimoji="1" lang="zh-CN" altLang="en-US" dirty="0" smtClean="0"/>
              <a:t>考核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出勤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课堂表现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课本例子作业</a:t>
            </a:r>
            <a:r>
              <a:rPr kumimoji="1" lang="zh-CN" altLang="en-US" dirty="0" smtClean="0"/>
              <a:t>（</a:t>
            </a:r>
            <a:r>
              <a:rPr kumimoji="1" lang="zh-CN" altLang="en-US" dirty="0" smtClean="0"/>
              <a:t>分组</a:t>
            </a:r>
            <a:r>
              <a:rPr kumimoji="1" lang="en-US" altLang="zh-CN" dirty="0" smtClean="0"/>
              <a:t>,2</a:t>
            </a:r>
            <a:r>
              <a:rPr kumimoji="1" lang="zh-CN" altLang="en-US" dirty="0" smtClean="0"/>
              <a:t>人一组）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后四周每周检查进度，给出作业分数，作业</a:t>
            </a:r>
            <a:r>
              <a:rPr kumimoji="1" lang="zh-CN" altLang="en-US" dirty="0"/>
              <a:t>分数组内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人自行分配。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8400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分组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人</a:t>
            </a:r>
            <a:r>
              <a:rPr kumimoji="1" lang="zh-CN" altLang="en-US" dirty="0" smtClean="0"/>
              <a:t>一组</a:t>
            </a:r>
            <a:endParaRPr kumimoji="1" lang="en-US" altLang="zh-CN" dirty="0" smtClean="0"/>
          </a:p>
          <a:p>
            <a:r>
              <a:rPr kumimoji="1" lang="zh-CN" altLang="en-US" dirty="0" smtClean="0"/>
              <a:t>今天确定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257978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Android</a:t>
            </a:r>
            <a:r>
              <a:rPr kumimoji="1" lang="zh-CN" altLang="en-US" dirty="0"/>
              <a:t>现状与</a:t>
            </a:r>
            <a:r>
              <a:rPr kumimoji="1" lang="zh-CN" altLang="en-US" dirty="0" smtClean="0"/>
              <a:t>前景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技术前景如何</a:t>
            </a:r>
            <a:endParaRPr kumimoji="1" lang="en-US" altLang="zh-CN" dirty="0" smtClean="0"/>
          </a:p>
          <a:p>
            <a:r>
              <a:rPr kumimoji="1" lang="zh-CN" altLang="en-US" dirty="0" smtClean="0"/>
              <a:t>就业状况</a:t>
            </a:r>
            <a:r>
              <a:rPr kumimoji="1" lang="zh-CN" altLang="en-US" dirty="0" smtClean="0"/>
              <a:t>如何</a:t>
            </a:r>
            <a:endParaRPr kumimoji="1" lang="en-US" altLang="zh-CN" dirty="0" smtClean="0"/>
          </a:p>
          <a:p>
            <a:r>
              <a:rPr kumimoji="1" lang="zh-CN" altLang="en-US" dirty="0" smtClean="0"/>
              <a:t>你身边有</a:t>
            </a:r>
            <a:r>
              <a:rPr kumimoji="1" lang="zh-CN" altLang="en-US" dirty="0" smtClean="0"/>
              <a:t>什么例子？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841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前景</a:t>
            </a:r>
            <a:r>
              <a:rPr kumimoji="1" lang="zh-CN" altLang="en-US" dirty="0" smtClean="0"/>
              <a:t>分析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6273800" cy="4351338"/>
          </a:xfrm>
        </p:spPr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zh-CN" altLang="en-US" dirty="0" smtClean="0"/>
              <a:t>移动互联网的大背景下</a:t>
            </a:r>
            <a:endParaRPr kumimoji="1" lang="en-US" altLang="zh-CN" dirty="0" smtClean="0"/>
          </a:p>
          <a:p>
            <a:pPr lvl="1"/>
            <a:endParaRPr kumimoji="1" lang="en-US" altLang="zh-CN" sz="2000" dirty="0"/>
          </a:p>
          <a:p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windows</a:t>
            </a:r>
            <a:r>
              <a:rPr kumimoji="1" lang="zh-CN" altLang="en-US" dirty="0" smtClean="0"/>
              <a:t>相比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iOS</a:t>
            </a:r>
            <a:r>
              <a:rPr kumimoji="1" lang="zh-CN" altLang="en-US" dirty="0" smtClean="0"/>
              <a:t>比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490903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环境安装与</a:t>
            </a:r>
            <a:r>
              <a:rPr kumimoji="1" lang="en-US" altLang="zh-CN" dirty="0"/>
              <a:t>Hello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world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3373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64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687"/>
            <a:ext cx="12192000" cy="677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43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2352</TotalTime>
  <Words>227</Words>
  <Application>Microsoft Macintosh PowerPoint</Application>
  <PresentationFormat>宽屏</PresentationFormat>
  <Paragraphs>45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DengXian</vt:lpstr>
      <vt:lpstr>DengXian Light</vt:lpstr>
      <vt:lpstr>Arial</vt:lpstr>
      <vt:lpstr>Office 主题</vt:lpstr>
      <vt:lpstr>课程介绍</vt:lpstr>
      <vt:lpstr>目录</vt:lpstr>
      <vt:lpstr>课程目标</vt:lpstr>
      <vt:lpstr>内容与考核、时间安排</vt:lpstr>
      <vt:lpstr>分组</vt:lpstr>
      <vt:lpstr>Android现状与前景</vt:lpstr>
      <vt:lpstr>前景分析</vt:lpstr>
      <vt:lpstr>环境安装与Hello world</vt:lpstr>
      <vt:lpstr>PowerPoint 演示文稿</vt:lpstr>
      <vt:lpstr>向后兼容(Backward Compatibility）与向前兼容(Forward Compatibility),你知道这是什么意思吗？</vt:lpstr>
      <vt:lpstr>向后兼容(Backward Competability）与向前兼容(Forward</vt:lpstr>
      <vt:lpstr>系统架构</vt:lpstr>
      <vt:lpstr>自我学习</vt:lpstr>
      <vt:lpstr>PowerPoint 演示文稿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混合式移动应用开发之</dc:title>
  <dc:creator>administrator</dc:creator>
  <cp:lastModifiedBy>liu tim</cp:lastModifiedBy>
  <cp:revision>29</cp:revision>
  <dcterms:created xsi:type="dcterms:W3CDTF">2016-02-25T23:28:12Z</dcterms:created>
  <dcterms:modified xsi:type="dcterms:W3CDTF">2017-04-01T01:32:53Z</dcterms:modified>
</cp:coreProperties>
</file>

<file path=docProps/thumbnail.jpeg>
</file>